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326" r:id="rId4"/>
    <p:sldId id="316" r:id="rId5"/>
    <p:sldId id="317" r:id="rId6"/>
    <p:sldId id="318" r:id="rId7"/>
    <p:sldId id="319" r:id="rId8"/>
    <p:sldId id="321" r:id="rId9"/>
    <p:sldId id="322" r:id="rId10"/>
    <p:sldId id="323" r:id="rId11"/>
    <p:sldId id="324" r:id="rId12"/>
    <p:sldId id="325" r:id="rId13"/>
    <p:sldId id="320" r:id="rId14"/>
    <p:sldId id="327" r:id="rId15"/>
    <p:sldId id="329" r:id="rId16"/>
    <p:sldId id="328" r:id="rId17"/>
    <p:sldId id="30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9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28-9-2019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9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20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7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5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7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9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6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28-9-2019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14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28-9-2019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25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28-9-2019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0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5794"/>
            <a:ext cx="10515600" cy="33139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8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1pPr>
            <a:lvl2pPr marL="8001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 marL="16573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4pPr>
            <a:lvl5pPr marL="21145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3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767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646947"/>
            <a:ext cx="10515600" cy="34427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04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6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28-9-2019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6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8"/>
          <a:stretch/>
        </p:blipFill>
        <p:spPr>
          <a:xfrm>
            <a:off x="-1" y="78"/>
            <a:ext cx="12192139" cy="11166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6159"/>
            <a:ext cx="10515600" cy="423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4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ABD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Spelling algemeen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Ilse Kloet 			les 4 </a:t>
            </a:r>
          </a:p>
        </p:txBody>
      </p:sp>
    </p:spTree>
    <p:extLst>
      <p:ext uri="{BB962C8B-B14F-4D97-AF65-F5344CB8AC3E}">
        <p14:creationId xmlns:p14="http://schemas.microsoft.com/office/powerpoint/2010/main" val="199044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Hoofdletters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Voor- en achternamen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Namen van heilige personen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Producten vernoemd naar een persoon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Merknamen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Bedrijven, instellingen en organisaties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Boeken, films en theatervoorstellingen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Landen, plaatsen en straten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Hemellichamen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Historische gebeurtenissen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Feestdagen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Talen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Bevolkingsgroepen</a:t>
            </a:r>
          </a:p>
        </p:txBody>
      </p:sp>
    </p:spTree>
    <p:extLst>
      <p:ext uri="{BB962C8B-B14F-4D97-AF65-F5344CB8AC3E}">
        <p14:creationId xmlns:p14="http://schemas.microsoft.com/office/powerpoint/2010/main" val="215619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Kleine letters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Samenstellingen met de naam van een uitvinder of ontdekker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Woorden waarin de gedachte aan de eigennaam op de achtergrond is geraakt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Afleidingen van persoonsnamen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Functieaanduidingen en titels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Academische titels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Windstreken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Maatschappelijke, religieuze en politieke stromingen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Tijdperken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Dagen, maanden, seizoenen en andere tijdsaanduidingen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Aanhangers van een geloof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Overkoepelende termen voor etnische groepen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sz="1600" dirty="0"/>
              <a:t>Woorden die aan het Duits zijn ontleend</a:t>
            </a:r>
          </a:p>
        </p:txBody>
      </p:sp>
    </p:spTree>
    <p:extLst>
      <p:ext uri="{BB962C8B-B14F-4D97-AF65-F5344CB8AC3E}">
        <p14:creationId xmlns:p14="http://schemas.microsoft.com/office/powerpoint/2010/main" val="41559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Hoofdletters en punten in afkortingen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>
                <a:latin typeface="Arial" panose="020B0604020202020204" pitchFamily="34" charset="0"/>
              </a:rPr>
              <a:t>Neem hoofdletters over van hoofdwoorden (PvdA)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>
                <a:latin typeface="Arial" panose="020B0604020202020204" pitchFamily="34" charset="0"/>
              </a:rPr>
              <a:t>Ingeburgerde afkortingen verliezen hun hoofdletters (btw, cao, hiv)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>
                <a:latin typeface="Arial" panose="020B0604020202020204" pitchFamily="34" charset="0"/>
              </a:rPr>
              <a:t>In anderstalige afkorting blijven hoofdletters staan (ADSL)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>
                <a:latin typeface="Arial" panose="020B0604020202020204" pitchFamily="34" charset="0"/>
              </a:rPr>
              <a:t>Als je afkortingen uitspreekt als volledige woorden, schrijf je punten (m.u.v.)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nl-NL" altLang="nl-NL" sz="2000" dirty="0">
                <a:latin typeface="Arial" panose="020B0604020202020204" pitchFamily="34" charset="0"/>
              </a:rPr>
              <a:t>Spreek je de afkorting letter voor letter uit (pc) of als een woord (aids), dan geen punten</a:t>
            </a:r>
          </a:p>
        </p:txBody>
      </p:sp>
    </p:spTree>
    <p:extLst>
      <p:ext uri="{BB962C8B-B14F-4D97-AF65-F5344CB8AC3E}">
        <p14:creationId xmlns:p14="http://schemas.microsoft.com/office/powerpoint/2010/main" val="2861211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Bezitsvorm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59"/>
            <a:ext cx="9514114" cy="42306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2000" dirty="0"/>
              <a:t>Je schrijft de bezits-s vast aan het grondwoord, tenzij dat eindigt op een lange klinker of een sisklank: </a:t>
            </a:r>
            <a:r>
              <a:rPr lang="nl-NL" sz="2000" dirty="0" err="1"/>
              <a:t>Judiths</a:t>
            </a:r>
            <a:r>
              <a:rPr lang="nl-NL" sz="2000" dirty="0"/>
              <a:t> huis, Mohammeds telefoon en Eriks fiets. </a:t>
            </a:r>
          </a:p>
          <a:p>
            <a:pPr>
              <a:lnSpc>
                <a:spcPct val="100000"/>
              </a:lnSpc>
            </a:pPr>
            <a:endParaRPr lang="nl-NL" sz="2000" dirty="0"/>
          </a:p>
          <a:p>
            <a:pPr>
              <a:lnSpc>
                <a:spcPct val="100000"/>
              </a:lnSpc>
            </a:pPr>
            <a:r>
              <a:rPr lang="nl-NL" sz="2000" dirty="0"/>
              <a:t>Als het grondwoord eindigt op een lange klinker die je met één letterteken zonder accent schrijft, gebruik je een apostrof: Anna’s computer, Ali’s winkel en Eva’s pen.</a:t>
            </a:r>
          </a:p>
          <a:p>
            <a:pPr>
              <a:lnSpc>
                <a:spcPct val="100000"/>
              </a:lnSpc>
            </a:pPr>
            <a:endParaRPr lang="nl-NL" sz="2000" dirty="0"/>
          </a:p>
          <a:p>
            <a:pPr>
              <a:lnSpc>
                <a:spcPct val="100000"/>
              </a:lnSpc>
            </a:pPr>
            <a:r>
              <a:rPr lang="nl-NL" sz="2000" dirty="0"/>
              <a:t>Als het grondwoord eindigt op een sisklank, schrijf je alleen een apostrof: Beatrix’ kasteel, Lies’ beker en Aziz’ jas.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95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AB52091-B3B3-44E3-A3EC-907826D6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 Nummer 1 t/m 20 (</a:t>
            </a:r>
            <a:r>
              <a:rPr lang="nl-NL" dirty="0" err="1"/>
              <a:t>blz</a:t>
            </a:r>
            <a:r>
              <a:rPr lang="nl-NL" dirty="0"/>
              <a:t> 12 in de reader)</a:t>
            </a:r>
          </a:p>
          <a:p>
            <a:r>
              <a:rPr lang="nl-NL" dirty="0"/>
              <a:t>Meerkeuzevragen </a:t>
            </a:r>
          </a:p>
          <a:p>
            <a:endParaRPr lang="nl-NL" dirty="0"/>
          </a:p>
          <a:p>
            <a:r>
              <a:rPr lang="nl-NL" dirty="0"/>
              <a:t>15 minuten </a:t>
            </a:r>
          </a:p>
          <a:p>
            <a:r>
              <a:rPr lang="nl-NL" dirty="0"/>
              <a:t>Nakijken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1020B80-C214-463D-BBE4-92795778A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Diagnostische toets les 3 en 4</a:t>
            </a:r>
          </a:p>
        </p:txBody>
      </p:sp>
    </p:spTree>
    <p:extLst>
      <p:ext uri="{BB962C8B-B14F-4D97-AF65-F5344CB8AC3E}">
        <p14:creationId xmlns:p14="http://schemas.microsoft.com/office/powerpoint/2010/main" val="891603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4365A9F-F9B9-495C-ACE8-251D018E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A53ECF7-DCE1-4C9D-9EC6-F6BD121C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Feedbackmoment </a:t>
            </a:r>
          </a:p>
        </p:txBody>
      </p:sp>
    </p:spTree>
    <p:extLst>
      <p:ext uri="{BB962C8B-B14F-4D97-AF65-F5344CB8AC3E}">
        <p14:creationId xmlns:p14="http://schemas.microsoft.com/office/powerpoint/2010/main" val="740677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17BD0F5-1376-4F99-81AA-489676015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week: grammatica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97A9857-F110-455A-B55A-A4895F429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Lesafsluiting </a:t>
            </a:r>
          </a:p>
        </p:txBody>
      </p:sp>
    </p:spTree>
    <p:extLst>
      <p:ext uri="{BB962C8B-B14F-4D97-AF65-F5344CB8AC3E}">
        <p14:creationId xmlns:p14="http://schemas.microsoft.com/office/powerpoint/2010/main" val="2114104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Spelling algemeen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Einde les 3 en 4</a:t>
            </a:r>
          </a:p>
        </p:txBody>
      </p:sp>
    </p:spTree>
    <p:extLst>
      <p:ext uri="{BB962C8B-B14F-4D97-AF65-F5344CB8AC3E}">
        <p14:creationId xmlns:p14="http://schemas.microsoft.com/office/powerpoint/2010/main" val="41573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326297" y="2323981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Les 4</a:t>
            </a:r>
          </a:p>
          <a:p>
            <a:r>
              <a:rPr lang="nl-NL" sz="2200" dirty="0"/>
              <a:t>Uitzonderingen bij samenstellingen</a:t>
            </a:r>
          </a:p>
          <a:p>
            <a:r>
              <a:rPr lang="nl-NL" sz="2200" dirty="0"/>
              <a:t>Aaneenschrijven van telwoorden en breuken</a:t>
            </a:r>
          </a:p>
          <a:p>
            <a:r>
              <a:rPr lang="nl-NL" sz="2200" dirty="0"/>
              <a:t>Hoofdletters en kleine letters</a:t>
            </a:r>
          </a:p>
          <a:p>
            <a:r>
              <a:rPr lang="nl-NL" sz="2200" dirty="0"/>
              <a:t>Hoofdletters en punten in afkortingen</a:t>
            </a:r>
          </a:p>
          <a:p>
            <a:r>
              <a:rPr lang="nl-NL" sz="2200" dirty="0"/>
              <a:t>Bezitsvorm</a:t>
            </a:r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AEA285A-DC5C-48D0-B590-3D15F5B4F96C}"/>
              </a:ext>
            </a:extLst>
          </p:cNvPr>
          <p:cNvSpPr txBox="1"/>
          <p:nvPr/>
        </p:nvSpPr>
        <p:spPr>
          <a:xfrm>
            <a:off x="479394" y="1132503"/>
            <a:ext cx="5181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b="1" dirty="0"/>
              <a:t>Vandaag: </a:t>
            </a:r>
          </a:p>
          <a:p>
            <a:endParaRPr lang="nl-NL" sz="3800" dirty="0"/>
          </a:p>
          <a:p>
            <a:pPr marL="285750" indent="-285750">
              <a:buFontTx/>
              <a:buChar char="-"/>
            </a:pPr>
            <a:r>
              <a:rPr lang="nl-NL" sz="3800" dirty="0"/>
              <a:t>Opfrissen les 3 </a:t>
            </a:r>
          </a:p>
          <a:p>
            <a:pPr marL="285750" indent="-285750">
              <a:buFontTx/>
              <a:buChar char="-"/>
            </a:pPr>
            <a:r>
              <a:rPr lang="nl-NL" sz="3800" dirty="0"/>
              <a:t>Nieuwe theorie </a:t>
            </a:r>
          </a:p>
          <a:p>
            <a:pPr marL="285750" indent="-285750">
              <a:buFontTx/>
              <a:buChar char="-"/>
            </a:pPr>
            <a:r>
              <a:rPr lang="nl-NL" sz="3800" dirty="0"/>
              <a:t>Diagnostische toets les 3 en 4</a:t>
            </a:r>
          </a:p>
          <a:p>
            <a:pPr marL="285750" indent="-285750">
              <a:buFontTx/>
              <a:buChar char="-"/>
            </a:pPr>
            <a:r>
              <a:rPr lang="nl-NL" sz="3800" dirty="0"/>
              <a:t>Feedbackmoment </a:t>
            </a:r>
          </a:p>
          <a:p>
            <a:pPr marL="285750" indent="-285750">
              <a:buFontTx/>
              <a:buChar char="-"/>
            </a:pPr>
            <a:r>
              <a:rPr lang="nl-NL" sz="3800" dirty="0"/>
              <a:t>Lesafsluiting  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79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1939E2-D3A1-4748-9750-0DE521F5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Opfrissen les 3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CB8F87-B5E8-4222-9190-2EADA8C9E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78711"/>
            <a:ext cx="5181600" cy="3398252"/>
          </a:xfrm>
        </p:spPr>
        <p:txBody>
          <a:bodyPr/>
          <a:lstStyle/>
          <a:p>
            <a:r>
              <a:rPr lang="nl-NL" dirty="0"/>
              <a:t>Nummer onder elkaar 1 t/m 10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727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Uitzonderingen bij samenstellingen 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Bijzondere voorbepalingen: 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niet-</a:t>
            </a:r>
          </a:p>
          <a:p>
            <a:r>
              <a:rPr lang="nl-NL" sz="2000" dirty="0"/>
              <a:t>non-</a:t>
            </a:r>
          </a:p>
          <a:p>
            <a:r>
              <a:rPr lang="nl-NL" sz="2000" dirty="0"/>
              <a:t>bijna-</a:t>
            </a:r>
          </a:p>
          <a:p>
            <a:r>
              <a:rPr lang="nl-NL" sz="2000" dirty="0"/>
              <a:t>ex-</a:t>
            </a:r>
          </a:p>
          <a:p>
            <a:r>
              <a:rPr lang="nl-NL" sz="2000" dirty="0"/>
              <a:t>oud- (in de betekenis 'voormalig') 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169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Uitzonderingen bij samenstellingen 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000" dirty="0"/>
              <a:t>Bijzondere voor- of nabepaling werkverhouding: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aspirant-</a:t>
            </a:r>
          </a:p>
          <a:p>
            <a:r>
              <a:rPr lang="nl-NL" sz="2000" dirty="0"/>
              <a:t>adjunct-</a:t>
            </a:r>
          </a:p>
          <a:p>
            <a:r>
              <a:rPr lang="nl-NL" sz="2000" dirty="0"/>
              <a:t>substituut-</a:t>
            </a:r>
          </a:p>
          <a:p>
            <a:r>
              <a:rPr lang="nl-NL" sz="2000" dirty="0"/>
              <a:t>chef-</a:t>
            </a:r>
          </a:p>
          <a:p>
            <a:r>
              <a:rPr lang="nl-NL" sz="2000" dirty="0"/>
              <a:t>kandidaat-</a:t>
            </a:r>
          </a:p>
          <a:p>
            <a:r>
              <a:rPr lang="nl-NL" sz="2000" dirty="0"/>
              <a:t>interim-</a:t>
            </a:r>
          </a:p>
          <a:p>
            <a:r>
              <a:rPr lang="nl-NL" sz="2000" dirty="0"/>
              <a:t>stagiair-</a:t>
            </a:r>
          </a:p>
          <a:p>
            <a:r>
              <a:rPr lang="nl-NL" sz="2000" dirty="0"/>
              <a:t>leerling-</a:t>
            </a:r>
          </a:p>
          <a:p>
            <a:r>
              <a:rPr lang="nl-NL" sz="2000" dirty="0"/>
              <a:t>assistent-</a:t>
            </a:r>
          </a:p>
          <a:p>
            <a:r>
              <a:rPr lang="nl-NL" sz="2000" dirty="0"/>
              <a:t>collega-</a:t>
            </a:r>
          </a:p>
          <a:p>
            <a:r>
              <a:rPr lang="nl-NL" sz="2000" dirty="0"/>
              <a:t>meester-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65573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Uitzonderingen bij samenstellingen 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000" dirty="0"/>
              <a:t>Voorbeelden: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niet-gelovig </a:t>
            </a:r>
          </a:p>
          <a:p>
            <a:r>
              <a:rPr lang="nl-NL" sz="2000" dirty="0"/>
              <a:t>bijna-crisis </a:t>
            </a:r>
          </a:p>
          <a:p>
            <a:r>
              <a:rPr lang="nl-NL" sz="2000" dirty="0"/>
              <a:t>ex-collega </a:t>
            </a:r>
          </a:p>
          <a:p>
            <a:r>
              <a:rPr lang="nl-NL" sz="2000" dirty="0"/>
              <a:t>non-stop </a:t>
            </a:r>
          </a:p>
          <a:p>
            <a:r>
              <a:rPr lang="nl-NL" sz="2000" dirty="0"/>
              <a:t>adjunct-commissaris </a:t>
            </a:r>
          </a:p>
          <a:p>
            <a:r>
              <a:rPr lang="nl-NL" sz="2000" dirty="0"/>
              <a:t>aspirant-arts </a:t>
            </a:r>
          </a:p>
          <a:p>
            <a:r>
              <a:rPr lang="nl-NL" sz="2000" dirty="0"/>
              <a:t>chef-hervormer </a:t>
            </a:r>
          </a:p>
          <a:p>
            <a:r>
              <a:rPr lang="nl-NL" sz="2000" dirty="0"/>
              <a:t>kandidaat-lid </a:t>
            </a:r>
          </a:p>
          <a:p>
            <a:r>
              <a:rPr lang="nl-NL" sz="2000" dirty="0"/>
              <a:t>interim-premier</a:t>
            </a:r>
          </a:p>
          <a:p>
            <a:r>
              <a:rPr lang="nl-NL" sz="2000" dirty="0"/>
              <a:t>stagiair-officier </a:t>
            </a:r>
          </a:p>
        </p:txBody>
      </p:sp>
    </p:spTree>
    <p:extLst>
      <p:ext uri="{BB962C8B-B14F-4D97-AF65-F5344CB8AC3E}">
        <p14:creationId xmlns:p14="http://schemas.microsoft.com/office/powerpoint/2010/main" val="395604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Uitzonderingen bij samenstellingen 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Zelfnoemfunctie (een woord dat zichzelf representeert):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ik-roman</a:t>
            </a:r>
          </a:p>
          <a:p>
            <a:r>
              <a:rPr lang="nl-NL" sz="2000" dirty="0"/>
              <a:t>het-woord</a:t>
            </a:r>
          </a:p>
          <a:p>
            <a:r>
              <a:rPr lang="nl-NL" sz="2000" dirty="0"/>
              <a:t>jij-vorm </a:t>
            </a:r>
          </a:p>
        </p:txBody>
      </p:sp>
    </p:spTree>
    <p:extLst>
      <p:ext uri="{BB962C8B-B14F-4D97-AF65-F5344CB8AC3E}">
        <p14:creationId xmlns:p14="http://schemas.microsoft.com/office/powerpoint/2010/main" val="105755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Aaneenschrijven telwoorden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59"/>
            <a:ext cx="9416143" cy="423068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nl-NL" altLang="nl-NL" sz="2000" dirty="0"/>
              <a:t>Schrijf het gehele woord aan elkaar vast, maar met een spatie na het woord </a:t>
            </a:r>
            <a:r>
              <a:rPr lang="nl-NL" altLang="nl-NL" sz="2000" u="sng" dirty="0"/>
              <a:t>duizend</a:t>
            </a:r>
            <a:r>
              <a:rPr lang="nl-NL" altLang="nl-NL" sz="2000" dirty="0"/>
              <a:t> en voor en na het woord </a:t>
            </a:r>
            <a:r>
              <a:rPr lang="nl-NL" altLang="nl-NL" sz="2000" u="sng" dirty="0"/>
              <a:t>miljoen</a:t>
            </a:r>
            <a:r>
              <a:rPr lang="nl-NL" altLang="nl-NL" sz="2000" dirty="0"/>
              <a:t>, </a:t>
            </a:r>
            <a:r>
              <a:rPr lang="nl-NL" altLang="nl-NL" sz="2000" u="sng" dirty="0"/>
              <a:t>miljard</a:t>
            </a:r>
            <a:r>
              <a:rPr lang="nl-NL" altLang="nl-NL" sz="2000" dirty="0"/>
              <a:t> of </a:t>
            </a:r>
            <a:r>
              <a:rPr lang="nl-NL" altLang="nl-NL" sz="2000" u="sng" dirty="0"/>
              <a:t>hoger</a:t>
            </a:r>
            <a:r>
              <a:rPr lang="nl-NL" altLang="nl-NL" sz="2000" dirty="0"/>
              <a:t>:</a:t>
            </a:r>
          </a:p>
          <a:p>
            <a:pPr>
              <a:lnSpc>
                <a:spcPct val="100000"/>
              </a:lnSpc>
            </a:pPr>
            <a:endParaRPr lang="nl-NL" altLang="nl-NL" sz="2000" dirty="0"/>
          </a:p>
          <a:p>
            <a:pPr>
              <a:lnSpc>
                <a:spcPct val="100000"/>
              </a:lnSpc>
            </a:pPr>
            <a:r>
              <a:rPr lang="nl-NL" altLang="nl-NL" sz="2000" dirty="0"/>
              <a:t>driehonderddertig</a:t>
            </a:r>
          </a:p>
          <a:p>
            <a:pPr>
              <a:lnSpc>
                <a:spcPct val="100000"/>
              </a:lnSpc>
            </a:pPr>
            <a:r>
              <a:rPr lang="nl-NL" altLang="nl-NL" sz="2000" dirty="0"/>
              <a:t>drieduizend driehonderd</a:t>
            </a:r>
          </a:p>
          <a:p>
            <a:pPr>
              <a:lnSpc>
                <a:spcPct val="100000"/>
              </a:lnSpc>
            </a:pPr>
            <a:r>
              <a:rPr lang="nl-NL" altLang="nl-NL" sz="2000" dirty="0"/>
              <a:t>drieëndertig miljoen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24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Aaneenschrijven breuken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6160"/>
            <a:ext cx="9209314" cy="418198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200" dirty="0"/>
              <a:t>De teller en de noemer van een breuk worden als woordgroep los geschreven:</a:t>
            </a:r>
          </a:p>
          <a:p>
            <a:pPr>
              <a:lnSpc>
                <a:spcPct val="120000"/>
              </a:lnSpc>
            </a:pPr>
            <a:r>
              <a:rPr lang="nl-NL" sz="2200" dirty="0"/>
              <a:t>twee derde van de bevolking</a:t>
            </a:r>
          </a:p>
          <a:p>
            <a:pPr>
              <a:lnSpc>
                <a:spcPct val="120000"/>
              </a:lnSpc>
            </a:pPr>
            <a:r>
              <a:rPr lang="nl-NL" sz="2200" dirty="0"/>
              <a:t>een zesde van deze taart</a:t>
            </a:r>
          </a:p>
          <a:p>
            <a:pPr>
              <a:lnSpc>
                <a:spcPct val="120000"/>
              </a:lnSpc>
            </a:pPr>
            <a:r>
              <a:rPr lang="nl-NL" sz="2200" dirty="0"/>
              <a:t>uitzondering: driekwart</a:t>
            </a:r>
          </a:p>
          <a:p>
            <a:pPr marL="0" indent="0">
              <a:lnSpc>
                <a:spcPct val="120000"/>
              </a:lnSpc>
              <a:buNone/>
            </a:pPr>
            <a:endParaRPr lang="nl-NL" sz="2200" dirty="0"/>
          </a:p>
          <a:p>
            <a:pPr marL="0" indent="0">
              <a:lnSpc>
                <a:spcPct val="120000"/>
              </a:lnSpc>
              <a:buNone/>
            </a:pPr>
            <a:r>
              <a:rPr lang="nl-NL" sz="2200" dirty="0"/>
              <a:t>In een samenstelling worden teller en noemer aan elkaar vast geschreven:</a:t>
            </a:r>
          </a:p>
          <a:p>
            <a:pPr>
              <a:lnSpc>
                <a:spcPct val="120000"/>
              </a:lnSpc>
            </a:pPr>
            <a:r>
              <a:rPr lang="nl-NL" sz="2200" dirty="0"/>
              <a:t>een tweederdemeerderheid</a:t>
            </a:r>
          </a:p>
          <a:p>
            <a:pPr>
              <a:lnSpc>
                <a:spcPct val="120000"/>
              </a:lnSpc>
            </a:pPr>
            <a:r>
              <a:rPr lang="nl-NL" sz="2200" dirty="0"/>
              <a:t>een </a:t>
            </a:r>
            <a:r>
              <a:rPr lang="nl-NL" sz="2200" dirty="0" err="1"/>
              <a:t>vijfachtstemaat</a:t>
            </a:r>
            <a:endParaRPr lang="nl-NL" sz="2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41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Breedbeeld</PresentationFormat>
  <Paragraphs>124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Franklin Gothic Book</vt:lpstr>
      <vt:lpstr>Franklin Gothic Demi</vt:lpstr>
      <vt:lpstr>Franklin Gothic Medium</vt:lpstr>
      <vt:lpstr>Wingdings</vt:lpstr>
      <vt:lpstr>Office Theme</vt:lpstr>
      <vt:lpstr>Spelling algemeen</vt:lpstr>
      <vt:lpstr>PowerPoint-presentatie</vt:lpstr>
      <vt:lpstr>Opfrissen les 3 </vt:lpstr>
      <vt:lpstr>Uitzonderingen bij samenstellingen </vt:lpstr>
      <vt:lpstr>Uitzonderingen bij samenstellingen </vt:lpstr>
      <vt:lpstr>Uitzonderingen bij samenstellingen </vt:lpstr>
      <vt:lpstr>Uitzonderingen bij samenstellingen </vt:lpstr>
      <vt:lpstr>Aaneenschrijven telwoorden</vt:lpstr>
      <vt:lpstr>Aaneenschrijven breuken</vt:lpstr>
      <vt:lpstr>Hoofdletters</vt:lpstr>
      <vt:lpstr>Kleine letters</vt:lpstr>
      <vt:lpstr>Hoofdletters en punten in afkortingen</vt:lpstr>
      <vt:lpstr>Bezitsvorm</vt:lpstr>
      <vt:lpstr>Diagnostische toets les 3 en 4</vt:lpstr>
      <vt:lpstr>Feedbackmoment </vt:lpstr>
      <vt:lpstr>Lesafsluiting </vt:lpstr>
      <vt:lpstr>Spelling algemeen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Ilse Kloet (0925310)</cp:lastModifiedBy>
  <cp:revision>41</cp:revision>
  <dcterms:created xsi:type="dcterms:W3CDTF">2016-01-29T14:04:02Z</dcterms:created>
  <dcterms:modified xsi:type="dcterms:W3CDTF">2019-09-29T18:47:20Z</dcterms:modified>
</cp:coreProperties>
</file>