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58" r:id="rId3"/>
    <p:sldId id="326" r:id="rId4"/>
    <p:sldId id="316" r:id="rId5"/>
    <p:sldId id="317" r:id="rId6"/>
    <p:sldId id="318" r:id="rId7"/>
    <p:sldId id="319" r:id="rId8"/>
    <p:sldId id="321" r:id="rId9"/>
    <p:sldId id="322" r:id="rId10"/>
    <p:sldId id="323" r:id="rId11"/>
    <p:sldId id="324" r:id="rId12"/>
    <p:sldId id="325" r:id="rId13"/>
    <p:sldId id="320" r:id="rId14"/>
    <p:sldId id="327" r:id="rId15"/>
    <p:sldId id="329" r:id="rId16"/>
    <p:sldId id="328" r:id="rId17"/>
    <p:sldId id="302" r:id="rId18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86" d="100"/>
          <a:sy n="86" d="100"/>
        </p:scale>
        <p:origin x="514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78"/>
            <a:ext cx="12192139" cy="685792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42211" y="1592136"/>
            <a:ext cx="9829800" cy="1748589"/>
          </a:xfrm>
        </p:spPr>
        <p:txBody>
          <a:bodyPr anchor="b">
            <a:normAutofit/>
          </a:bodyPr>
          <a:lstStyle>
            <a:lvl1pPr algn="l">
              <a:defRPr sz="4800">
                <a:solidFill>
                  <a:schemeClr val="bg1"/>
                </a:solidFill>
                <a:latin typeface="Franklin Gothic Demi" panose="020B07030201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nl-NL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8200" y="3653712"/>
            <a:ext cx="9144000" cy="818147"/>
          </a:xfrm>
        </p:spPr>
        <p:txBody>
          <a:bodyPr>
            <a:normAutofit/>
          </a:bodyPr>
          <a:lstStyle>
            <a:lvl1pPr marL="0" indent="0" algn="l">
              <a:buNone/>
              <a:defRPr sz="3200">
                <a:solidFill>
                  <a:schemeClr val="bg1"/>
                </a:solidFill>
                <a:latin typeface="Franklin Gothic Medium" panose="020B06030201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nl-NL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063916"/>
            <a:ext cx="2743200" cy="481097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bg1"/>
                </a:solidFill>
                <a:latin typeface="Franklin Gothic Medium" panose="020B0603020102020204" pitchFamily="34" charset="0"/>
              </a:defRPr>
            </a:lvl1pPr>
          </a:lstStyle>
          <a:p>
            <a:fld id="{2B795945-86AB-4D01-AA38-2B118AE34682}" type="datetimeFigureOut">
              <a:rPr lang="nl-NL" smtClean="0"/>
              <a:pPr/>
              <a:t>28-9-2019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3169246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B795945-86AB-4D01-AA38-2B118AE34682}" type="datetimeFigureOut">
              <a:rPr lang="nl-NL" smtClean="0"/>
              <a:t>28-9-2019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A74600E-EB92-4D2A-96B0-EF2BEEAD106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682023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B795945-86AB-4D01-AA38-2B118AE34682}" type="datetimeFigureOut">
              <a:rPr lang="nl-NL" smtClean="0"/>
              <a:t>28-9-2019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A74600E-EB92-4D2A-96B0-EF2BEEAD106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247168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B795945-86AB-4D01-AA38-2B118AE34682}" type="datetimeFigureOut">
              <a:rPr lang="nl-NL" smtClean="0"/>
              <a:t>28-9-2019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A74600E-EB92-4D2A-96B0-EF2BEEAD106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3795909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B795945-86AB-4D01-AA38-2B118AE34682}" type="datetimeFigureOut">
              <a:rPr lang="nl-NL" smtClean="0"/>
              <a:t>28-9-2019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A74600E-EB92-4D2A-96B0-EF2BEEAD106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8977717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B795945-86AB-4D01-AA38-2B118AE34682}" type="datetimeFigureOut">
              <a:rPr lang="nl-NL" smtClean="0"/>
              <a:t>28-9-2019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A74600E-EB92-4D2A-96B0-EF2BEEAD106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4094051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B795945-86AB-4D01-AA38-2B118AE34682}" type="datetimeFigureOut">
              <a:rPr lang="nl-NL" smtClean="0"/>
              <a:t>28-9-2019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A74600E-EB92-4D2A-96B0-EF2BEEAD106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686222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78"/>
            <a:ext cx="12192138" cy="685792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42211" y="1592136"/>
            <a:ext cx="9829800" cy="1748589"/>
          </a:xfrm>
        </p:spPr>
        <p:txBody>
          <a:bodyPr anchor="b">
            <a:normAutofit/>
          </a:bodyPr>
          <a:lstStyle>
            <a:lvl1pPr algn="l">
              <a:defRPr sz="4800">
                <a:solidFill>
                  <a:schemeClr val="bg1"/>
                </a:solidFill>
                <a:latin typeface="Franklin Gothic Demi" panose="020B07030201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nl-NL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8200" y="3653712"/>
            <a:ext cx="9144000" cy="818147"/>
          </a:xfrm>
        </p:spPr>
        <p:txBody>
          <a:bodyPr>
            <a:normAutofit/>
          </a:bodyPr>
          <a:lstStyle>
            <a:lvl1pPr marL="0" indent="0" algn="l">
              <a:buNone/>
              <a:defRPr sz="3200">
                <a:solidFill>
                  <a:schemeClr val="bg1"/>
                </a:solidFill>
                <a:latin typeface="Franklin Gothic Medium" panose="020B06030201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nl-NL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063916"/>
            <a:ext cx="2743200" cy="481097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bg1"/>
                </a:solidFill>
                <a:latin typeface="Franklin Gothic Medium" panose="020B0603020102020204" pitchFamily="34" charset="0"/>
              </a:defRPr>
            </a:lvl1pPr>
          </a:lstStyle>
          <a:p>
            <a:fld id="{2B795945-86AB-4D01-AA38-2B118AE34682}" type="datetimeFigureOut">
              <a:rPr lang="nl-NL" smtClean="0"/>
              <a:pPr/>
              <a:t>28-9-2019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7991423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78"/>
            <a:ext cx="12192138" cy="685792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42211" y="1592136"/>
            <a:ext cx="9829800" cy="1748589"/>
          </a:xfrm>
        </p:spPr>
        <p:txBody>
          <a:bodyPr anchor="b">
            <a:normAutofit/>
          </a:bodyPr>
          <a:lstStyle>
            <a:lvl1pPr algn="l">
              <a:defRPr sz="4800">
                <a:solidFill>
                  <a:schemeClr val="bg1"/>
                </a:solidFill>
                <a:latin typeface="Franklin Gothic Demi" panose="020B07030201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nl-NL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8200" y="3653712"/>
            <a:ext cx="9144000" cy="818147"/>
          </a:xfrm>
        </p:spPr>
        <p:txBody>
          <a:bodyPr>
            <a:normAutofit/>
          </a:bodyPr>
          <a:lstStyle>
            <a:lvl1pPr marL="0" indent="0" algn="l">
              <a:buNone/>
              <a:defRPr sz="3200">
                <a:solidFill>
                  <a:schemeClr val="bg1"/>
                </a:solidFill>
                <a:latin typeface="Franklin Gothic Medium" panose="020B06030201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nl-NL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063916"/>
            <a:ext cx="2743200" cy="481097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bg1"/>
                </a:solidFill>
                <a:latin typeface="Franklin Gothic Medium" panose="020B0603020102020204" pitchFamily="34" charset="0"/>
              </a:defRPr>
            </a:lvl1pPr>
          </a:lstStyle>
          <a:p>
            <a:fld id="{2B795945-86AB-4D01-AA38-2B118AE34682}" type="datetimeFigureOut">
              <a:rPr lang="nl-NL" smtClean="0"/>
              <a:pPr/>
              <a:t>28-9-2019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2662595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78"/>
            <a:ext cx="12192138" cy="685792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42211" y="1592136"/>
            <a:ext cx="9829800" cy="1748589"/>
          </a:xfrm>
        </p:spPr>
        <p:txBody>
          <a:bodyPr anchor="b">
            <a:normAutofit/>
          </a:bodyPr>
          <a:lstStyle>
            <a:lvl1pPr algn="l">
              <a:defRPr sz="4800">
                <a:solidFill>
                  <a:schemeClr val="bg1"/>
                </a:solidFill>
                <a:latin typeface="Franklin Gothic Demi" panose="020B07030201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nl-NL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8200" y="3653712"/>
            <a:ext cx="9144000" cy="818147"/>
          </a:xfrm>
        </p:spPr>
        <p:txBody>
          <a:bodyPr>
            <a:normAutofit/>
          </a:bodyPr>
          <a:lstStyle>
            <a:lvl1pPr marL="0" indent="0" algn="l">
              <a:buNone/>
              <a:defRPr sz="3200">
                <a:solidFill>
                  <a:schemeClr val="bg1"/>
                </a:solidFill>
                <a:latin typeface="Franklin Gothic Medium" panose="020B06030201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nl-NL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063916"/>
            <a:ext cx="2743200" cy="481097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bg1"/>
                </a:solidFill>
                <a:latin typeface="Franklin Gothic Medium" panose="020B0603020102020204" pitchFamily="34" charset="0"/>
              </a:defRPr>
            </a:lvl1pPr>
          </a:lstStyle>
          <a:p>
            <a:fld id="{2B795945-86AB-4D01-AA38-2B118AE34682}" type="datetimeFigureOut">
              <a:rPr lang="nl-NL" smtClean="0"/>
              <a:pPr/>
              <a:t>28-9-2019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2820283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685794"/>
            <a:ext cx="10515600" cy="331395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B795945-86AB-4D01-AA38-2B118AE34682}" type="datetimeFigureOut">
              <a:rPr lang="nl-NL" smtClean="0"/>
              <a:t>28-9-2019</a:t>
            </a:fld>
            <a:endParaRPr lang="nl-NL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838200" y="1069536"/>
            <a:ext cx="10515600" cy="935728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2418303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457200" indent="-457200">
              <a:buClr>
                <a:srgbClr val="00B0F0"/>
              </a:buClr>
              <a:buFont typeface="Wingdings" panose="05000000000000000000" pitchFamily="2" charset="2"/>
              <a:buChar char="§"/>
              <a:defRPr/>
            </a:lvl1pPr>
            <a:lvl2pPr marL="800100" indent="-342900">
              <a:buClr>
                <a:srgbClr val="00B0F0"/>
              </a:buClr>
              <a:buFont typeface="Wingdings" panose="05000000000000000000" pitchFamily="2" charset="2"/>
              <a:buChar char="§"/>
              <a:defRPr/>
            </a:lvl2pPr>
            <a:lvl3pPr marL="1257300" indent="-342900">
              <a:buClr>
                <a:srgbClr val="00B0F0"/>
              </a:buClr>
              <a:buFont typeface="Wingdings" panose="05000000000000000000" pitchFamily="2" charset="2"/>
              <a:buChar char="§"/>
              <a:defRPr/>
            </a:lvl3pPr>
            <a:lvl4pPr marL="1657350" indent="-285750">
              <a:buClr>
                <a:srgbClr val="00B0F0"/>
              </a:buClr>
              <a:buFont typeface="Wingdings" panose="05000000000000000000" pitchFamily="2" charset="2"/>
              <a:buChar char="§"/>
              <a:defRPr/>
            </a:lvl4pPr>
            <a:lvl5pPr marL="2114550" indent="-285750">
              <a:buClr>
                <a:srgbClr val="00B0F0"/>
              </a:buClr>
              <a:buFont typeface="Wingdings" panose="05000000000000000000" pitchFamily="2" charset="2"/>
              <a:buChar char="§"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2983204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9"/>
            <a:ext cx="10515600" cy="776788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  <a:endParaRPr lang="nl-NL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2646947"/>
            <a:ext cx="10515600" cy="3442703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B795945-86AB-4D01-AA38-2B118AE34682}" type="datetimeFigureOut">
              <a:rPr lang="nl-NL" smtClean="0"/>
              <a:t>28-9-2019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A74600E-EB92-4D2A-96B0-EF2BEEAD106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620408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B795945-86AB-4D01-AA38-2B118AE34682}" type="datetimeFigureOut">
              <a:rPr lang="nl-NL" smtClean="0"/>
              <a:t>28-9-2019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A74600E-EB92-4D2A-96B0-EF2BEEAD106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746438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B795945-86AB-4D01-AA38-2B118AE34682}" type="datetimeFigureOut">
              <a:rPr lang="nl-NL" smtClean="0"/>
              <a:t>28-9-2019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A74600E-EB92-4D2A-96B0-EF2BEEAD106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896652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3718"/>
          <a:stretch/>
        </p:blipFill>
        <p:spPr>
          <a:xfrm>
            <a:off x="-1" y="78"/>
            <a:ext cx="12192139" cy="1116623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1069536"/>
            <a:ext cx="10515600" cy="935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nl-NL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2186159"/>
            <a:ext cx="10515600" cy="42306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0054359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1" r:id="rId2"/>
    <p:sldLayoutId id="2147483662" r:id="rId3"/>
    <p:sldLayoutId id="2147483663" r:id="rId4"/>
    <p:sldLayoutId id="2147483650" r:id="rId5"/>
    <p:sldLayoutId id="2147483660" r:id="rId6"/>
    <p:sldLayoutId id="2147483651" r:id="rId7"/>
    <p:sldLayoutId id="2147483652" r:id="rId8"/>
    <p:sldLayoutId id="2147483653" r:id="rId9"/>
    <p:sldLayoutId id="2147483654" r:id="rId10"/>
    <p:sldLayoutId id="2147483655" r:id="rId11"/>
    <p:sldLayoutId id="2147483656" r:id="rId12"/>
    <p:sldLayoutId id="2147483657" r:id="rId13"/>
    <p:sldLayoutId id="2147483658" r:id="rId14"/>
    <p:sldLayoutId id="2147483659" r:id="rId1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rgbClr val="00ABDA"/>
        </a:buClr>
        <a:buFont typeface="Wingdings" panose="05000000000000000000" pitchFamily="2" charset="2"/>
        <a:buChar char="§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00ABDA"/>
        </a:buClr>
        <a:buFont typeface="Wingdings" panose="05000000000000000000" pitchFamily="2" charset="2"/>
        <a:buChar char="§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00ABDA"/>
        </a:buClr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00ABDA"/>
        </a:buClr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00ABDA"/>
        </a:buClr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590719" y="307498"/>
            <a:ext cx="907117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>
                <a:solidFill>
                  <a:schemeClr val="bg1"/>
                </a:solidFill>
                <a:latin typeface="Franklin Gothic Medium" panose="020B0603020102020204" pitchFamily="34" charset="0"/>
              </a:rPr>
              <a:t>Basis Nederlands</a:t>
            </a:r>
            <a:endParaRPr lang="nl-NL" sz="2800" b="0" dirty="0">
              <a:solidFill>
                <a:schemeClr val="bg1"/>
              </a:solidFill>
              <a:latin typeface="Franklin Gothic Medium" panose="020B0603020102020204" pitchFamily="34" charset="0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/>
              <a:t>Spelling algemeen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/>
              <a:t>Ilse Kloet 			les 4 </a:t>
            </a:r>
          </a:p>
        </p:txBody>
      </p:sp>
    </p:spTree>
    <p:extLst>
      <p:ext uri="{BB962C8B-B14F-4D97-AF65-F5344CB8AC3E}">
        <p14:creationId xmlns:p14="http://schemas.microsoft.com/office/powerpoint/2010/main" val="19904496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altLang="nl-NL" dirty="0">
                <a:latin typeface="+mn-lt"/>
              </a:rPr>
              <a:t>Hoofdletters</a:t>
            </a:r>
            <a:endParaRPr lang="nl-NL" dirty="0">
              <a:latin typeface="+mn-lt"/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nl-NL" sz="1600" dirty="0"/>
              <a:t>Voor- en achternamen</a:t>
            </a: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nl-NL" sz="1600" dirty="0"/>
              <a:t>Namen van heilige personen</a:t>
            </a: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nl-NL" sz="1600" dirty="0"/>
              <a:t>Producten vernoemd naar een persoon</a:t>
            </a: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nl-NL" sz="1600" dirty="0"/>
              <a:t>Merknamen</a:t>
            </a: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nl-NL" sz="1600" dirty="0"/>
              <a:t>Bedrijven, instellingen en organisaties</a:t>
            </a: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nl-NL" sz="1600" dirty="0"/>
              <a:t>Boeken, films en theatervoorstellingen</a:t>
            </a: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nl-NL" sz="1600" dirty="0"/>
              <a:t>Landen, plaatsen en straten</a:t>
            </a: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nl-NL" sz="1600" dirty="0"/>
              <a:t>Hemellichamen</a:t>
            </a: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nl-NL" sz="1600" dirty="0"/>
              <a:t>Historische gebeurtenissen</a:t>
            </a: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nl-NL" sz="1600" dirty="0"/>
              <a:t>Feestdagen</a:t>
            </a: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nl-NL" sz="1600" dirty="0"/>
              <a:t>Talen</a:t>
            </a: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nl-NL" sz="1600" dirty="0"/>
              <a:t>Bevolkingsgroepen</a:t>
            </a:r>
          </a:p>
        </p:txBody>
      </p:sp>
    </p:spTree>
    <p:extLst>
      <p:ext uri="{BB962C8B-B14F-4D97-AF65-F5344CB8AC3E}">
        <p14:creationId xmlns:p14="http://schemas.microsoft.com/office/powerpoint/2010/main" val="2156190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altLang="nl-NL" dirty="0">
                <a:latin typeface="+mn-lt"/>
              </a:rPr>
              <a:t>Kleine letters</a:t>
            </a:r>
            <a:endParaRPr lang="nl-NL" dirty="0">
              <a:latin typeface="+mn-lt"/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nl-NL" sz="1600" dirty="0"/>
              <a:t>Samenstellingen met de naam van een uitvinder of ontdekker</a:t>
            </a: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nl-NL" sz="1600" dirty="0"/>
              <a:t>Woorden waarin de gedachte aan de eigennaam op de achtergrond is geraakt</a:t>
            </a: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nl-NL" sz="1600" dirty="0"/>
              <a:t>Afleidingen van persoonsnamen</a:t>
            </a: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nl-NL" sz="1600" dirty="0"/>
              <a:t>Functieaanduidingen en titels</a:t>
            </a: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nl-NL" sz="1600" dirty="0"/>
              <a:t>Academische titels</a:t>
            </a: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nl-NL" sz="1600" dirty="0"/>
              <a:t>Windstreken</a:t>
            </a: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nl-NL" sz="1600" dirty="0"/>
              <a:t>Maatschappelijke, religieuze en politieke stromingen</a:t>
            </a: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nl-NL" sz="1600" dirty="0"/>
              <a:t>Tijdperken</a:t>
            </a: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nl-NL" sz="1600" dirty="0"/>
              <a:t>Dagen, maanden, seizoenen en andere tijdsaanduidingen</a:t>
            </a: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nl-NL" sz="1600" dirty="0"/>
              <a:t>Aanhangers van een geloof</a:t>
            </a: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nl-NL" sz="1600" dirty="0"/>
              <a:t>Overkoepelende termen voor etnische groepen</a:t>
            </a: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nl-NL" sz="1600" dirty="0"/>
              <a:t>Woorden die aan het Duits zijn ontleend</a:t>
            </a:r>
          </a:p>
        </p:txBody>
      </p:sp>
    </p:spTree>
    <p:extLst>
      <p:ext uri="{BB962C8B-B14F-4D97-AF65-F5344CB8AC3E}">
        <p14:creationId xmlns:p14="http://schemas.microsoft.com/office/powerpoint/2010/main" val="4155920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altLang="nl-NL" dirty="0">
                <a:latin typeface="+mn-lt"/>
              </a:rPr>
              <a:t>Hoofdletters en punten in afkortingen</a:t>
            </a:r>
            <a:endParaRPr lang="nl-NL" dirty="0">
              <a:latin typeface="+mn-lt"/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nl-NL" altLang="nl-NL" sz="2000" dirty="0">
                <a:latin typeface="Arial" panose="020B0604020202020204" pitchFamily="34" charset="0"/>
              </a:rPr>
              <a:t>Neem hoofdletters over van hoofdwoorden (PvdA)</a:t>
            </a: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nl-NL" altLang="nl-NL" sz="2000" dirty="0">
                <a:latin typeface="Arial" panose="020B0604020202020204" pitchFamily="34" charset="0"/>
              </a:rPr>
              <a:t>Ingeburgerde afkortingen verliezen hun hoofdletters (btw, cao, hiv)</a:t>
            </a: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nl-NL" altLang="nl-NL" sz="2000" dirty="0">
                <a:latin typeface="Arial" panose="020B0604020202020204" pitchFamily="34" charset="0"/>
              </a:rPr>
              <a:t>In anderstalige afkorting blijven hoofdletters staan (ADSL)</a:t>
            </a: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nl-NL" altLang="nl-NL" sz="2000" dirty="0">
                <a:latin typeface="Arial" panose="020B0604020202020204" pitchFamily="34" charset="0"/>
              </a:rPr>
              <a:t>Als je afkortingen uitspreekt als volledige woorden, schrijf je punten (m.u.v.)</a:t>
            </a: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nl-NL" altLang="nl-NL" sz="2000" dirty="0">
                <a:latin typeface="Arial" panose="020B0604020202020204" pitchFamily="34" charset="0"/>
              </a:rPr>
              <a:t>Spreek je de afkorting letter voor letter uit (pc) of als een woord (aids), dan geen punten</a:t>
            </a:r>
          </a:p>
        </p:txBody>
      </p:sp>
    </p:spTree>
    <p:extLst>
      <p:ext uri="{BB962C8B-B14F-4D97-AF65-F5344CB8AC3E}">
        <p14:creationId xmlns:p14="http://schemas.microsoft.com/office/powerpoint/2010/main" val="286121174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altLang="nl-NL" dirty="0">
                <a:latin typeface="+mn-lt"/>
              </a:rPr>
              <a:t>Bezitsvorm</a:t>
            </a:r>
            <a:endParaRPr lang="nl-NL" dirty="0">
              <a:latin typeface="+mn-lt"/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38200" y="2186159"/>
            <a:ext cx="9514114" cy="4230683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nl-NL" sz="2000" dirty="0"/>
              <a:t>Je schrijft de bezits-s vast aan het grondwoord, tenzij dat eindigt op een lange klinker of een sisklank: </a:t>
            </a:r>
            <a:r>
              <a:rPr lang="nl-NL" sz="2000" dirty="0" err="1"/>
              <a:t>Judiths</a:t>
            </a:r>
            <a:r>
              <a:rPr lang="nl-NL" sz="2000" dirty="0"/>
              <a:t> huis, Mohammeds telefoon en Eriks fiets. </a:t>
            </a:r>
          </a:p>
          <a:p>
            <a:pPr>
              <a:lnSpc>
                <a:spcPct val="100000"/>
              </a:lnSpc>
            </a:pPr>
            <a:endParaRPr lang="nl-NL" sz="2000" dirty="0"/>
          </a:p>
          <a:p>
            <a:pPr>
              <a:lnSpc>
                <a:spcPct val="100000"/>
              </a:lnSpc>
            </a:pPr>
            <a:r>
              <a:rPr lang="nl-NL" sz="2000" dirty="0"/>
              <a:t>Als het grondwoord eindigt op een lange klinker die je met één letterteken zonder accent schrijft, gebruik je een apostrof: Anna’s computer, Ali’s winkel en Eva’s pen.</a:t>
            </a:r>
          </a:p>
          <a:p>
            <a:pPr>
              <a:lnSpc>
                <a:spcPct val="100000"/>
              </a:lnSpc>
            </a:pPr>
            <a:endParaRPr lang="nl-NL" sz="2000" dirty="0"/>
          </a:p>
          <a:p>
            <a:pPr>
              <a:lnSpc>
                <a:spcPct val="100000"/>
              </a:lnSpc>
            </a:pPr>
            <a:r>
              <a:rPr lang="nl-NL" sz="2000" dirty="0"/>
              <a:t>Als het grondwoord eindigt op een sisklank, schrijf je alleen een apostrof: Beatrix’ kasteel, Lies’ beker en Aziz’ jas.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7395431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>
            <a:extLst>
              <a:ext uri="{FF2B5EF4-FFF2-40B4-BE49-F238E27FC236}">
                <a16:creationId xmlns:a16="http://schemas.microsoft.com/office/drawing/2014/main" id="{1AB52091-B3B3-44E3-A3EC-907826D674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 Nummer 1 t/m 20 (</a:t>
            </a:r>
            <a:r>
              <a:rPr lang="nl-NL" dirty="0" err="1"/>
              <a:t>blz</a:t>
            </a:r>
            <a:r>
              <a:rPr lang="nl-NL" dirty="0"/>
              <a:t> 12 in de reader)</a:t>
            </a:r>
          </a:p>
          <a:p>
            <a:r>
              <a:rPr lang="nl-NL" dirty="0"/>
              <a:t>Meerkeuzevragen </a:t>
            </a:r>
          </a:p>
          <a:p>
            <a:endParaRPr lang="nl-NL" dirty="0"/>
          </a:p>
          <a:p>
            <a:r>
              <a:rPr lang="nl-NL" dirty="0"/>
              <a:t>15 minuten </a:t>
            </a:r>
          </a:p>
          <a:p>
            <a:r>
              <a:rPr lang="nl-NL" dirty="0"/>
              <a:t>Nakijken 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61020B80-C214-463D-BBE4-92795778A6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Diagnostische toets les 3 en 4</a:t>
            </a:r>
          </a:p>
        </p:txBody>
      </p:sp>
    </p:spTree>
    <p:extLst>
      <p:ext uri="{BB962C8B-B14F-4D97-AF65-F5344CB8AC3E}">
        <p14:creationId xmlns:p14="http://schemas.microsoft.com/office/powerpoint/2010/main" val="89160313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>
            <a:extLst>
              <a:ext uri="{FF2B5EF4-FFF2-40B4-BE49-F238E27FC236}">
                <a16:creationId xmlns:a16="http://schemas.microsoft.com/office/drawing/2014/main" id="{94365A9F-F9B9-495C-ACE8-251D018E6B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6A53ECF7-DCE1-4C9D-9EC6-F6BD121C93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Feedbackmoment </a:t>
            </a:r>
          </a:p>
        </p:txBody>
      </p:sp>
    </p:spTree>
    <p:extLst>
      <p:ext uri="{BB962C8B-B14F-4D97-AF65-F5344CB8AC3E}">
        <p14:creationId xmlns:p14="http://schemas.microsoft.com/office/powerpoint/2010/main" val="74067761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>
            <a:extLst>
              <a:ext uri="{FF2B5EF4-FFF2-40B4-BE49-F238E27FC236}">
                <a16:creationId xmlns:a16="http://schemas.microsoft.com/office/drawing/2014/main" id="{917BD0F5-1376-4F99-81AA-4896760156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Volgende week: grammatica 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E97A9857-F110-455A-B55A-A4895F4299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Lesafsluiting </a:t>
            </a:r>
          </a:p>
        </p:txBody>
      </p:sp>
    </p:spTree>
    <p:extLst>
      <p:ext uri="{BB962C8B-B14F-4D97-AF65-F5344CB8AC3E}">
        <p14:creationId xmlns:p14="http://schemas.microsoft.com/office/powerpoint/2010/main" val="211410482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/>
              <a:t>Spelling algemeen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/>
              <a:t>Einde les 3 en 4</a:t>
            </a:r>
          </a:p>
        </p:txBody>
      </p:sp>
    </p:spTree>
    <p:extLst>
      <p:ext uri="{BB962C8B-B14F-4D97-AF65-F5344CB8AC3E}">
        <p14:creationId xmlns:p14="http://schemas.microsoft.com/office/powerpoint/2010/main" val="41573707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590719" y="307498"/>
            <a:ext cx="907117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>
                <a:solidFill>
                  <a:schemeClr val="bg1"/>
                </a:solidFill>
                <a:latin typeface="Franklin Gothic Medium" panose="020B0603020102020204" pitchFamily="34" charset="0"/>
              </a:rPr>
              <a:t>Basis Nederlands</a:t>
            </a:r>
            <a:endParaRPr lang="nl-NL" sz="2800" b="0" dirty="0">
              <a:solidFill>
                <a:schemeClr val="bg1"/>
              </a:solidFill>
              <a:latin typeface="Franklin Gothic Medium" panose="020B0603020102020204" pitchFamily="34" charset="0"/>
            </a:endParaRP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7326297" y="2323981"/>
            <a:ext cx="5181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sz="2200" dirty="0"/>
              <a:t>Les 4</a:t>
            </a:r>
          </a:p>
          <a:p>
            <a:r>
              <a:rPr lang="nl-NL" sz="2200" dirty="0"/>
              <a:t>Uitzonderingen bij samenstellingen</a:t>
            </a:r>
          </a:p>
          <a:p>
            <a:r>
              <a:rPr lang="nl-NL" sz="2200" dirty="0"/>
              <a:t>Aaneenschrijven van telwoorden en breuken</a:t>
            </a:r>
          </a:p>
          <a:p>
            <a:r>
              <a:rPr lang="nl-NL" sz="2200" dirty="0"/>
              <a:t>Hoofdletters en kleine letters</a:t>
            </a:r>
          </a:p>
          <a:p>
            <a:r>
              <a:rPr lang="nl-NL" sz="2200" dirty="0"/>
              <a:t>Hoofdletters en punten in afkortingen</a:t>
            </a:r>
          </a:p>
          <a:p>
            <a:r>
              <a:rPr lang="nl-NL" sz="2200" dirty="0"/>
              <a:t>Bezitsvorm</a:t>
            </a:r>
          </a:p>
          <a:p>
            <a:endParaRPr lang="nl-NL" dirty="0"/>
          </a:p>
        </p:txBody>
      </p:sp>
      <p:sp>
        <p:nvSpPr>
          <p:cNvPr id="8" name="Tekstvak 7">
            <a:extLst>
              <a:ext uri="{FF2B5EF4-FFF2-40B4-BE49-F238E27FC236}">
                <a16:creationId xmlns:a16="http://schemas.microsoft.com/office/drawing/2014/main" id="{7AEA285A-DC5C-48D0-B590-3D15F5B4F96C}"/>
              </a:ext>
            </a:extLst>
          </p:cNvPr>
          <p:cNvSpPr txBox="1"/>
          <p:nvPr/>
        </p:nvSpPr>
        <p:spPr>
          <a:xfrm>
            <a:off x="479394" y="1132503"/>
            <a:ext cx="5181600" cy="50475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800" b="1" dirty="0"/>
              <a:t>Vandaag: </a:t>
            </a:r>
          </a:p>
          <a:p>
            <a:endParaRPr lang="nl-NL" sz="3800" dirty="0"/>
          </a:p>
          <a:p>
            <a:pPr marL="285750" indent="-285750">
              <a:buFontTx/>
              <a:buChar char="-"/>
            </a:pPr>
            <a:r>
              <a:rPr lang="nl-NL" sz="3800" dirty="0"/>
              <a:t>Opfrissen les 3 </a:t>
            </a:r>
          </a:p>
          <a:p>
            <a:pPr marL="285750" indent="-285750">
              <a:buFontTx/>
              <a:buChar char="-"/>
            </a:pPr>
            <a:r>
              <a:rPr lang="nl-NL" sz="3800" dirty="0"/>
              <a:t>Nieuwe theorie </a:t>
            </a:r>
          </a:p>
          <a:p>
            <a:pPr marL="285750" indent="-285750">
              <a:buFontTx/>
              <a:buChar char="-"/>
            </a:pPr>
            <a:r>
              <a:rPr lang="nl-NL" sz="3800" dirty="0"/>
              <a:t>Diagnostische toets les 3 en 4</a:t>
            </a:r>
          </a:p>
          <a:p>
            <a:pPr marL="285750" indent="-285750">
              <a:buFontTx/>
              <a:buChar char="-"/>
            </a:pPr>
            <a:r>
              <a:rPr lang="nl-NL" sz="3800" dirty="0"/>
              <a:t>Feedbackmoment </a:t>
            </a:r>
          </a:p>
          <a:p>
            <a:pPr marL="285750" indent="-285750">
              <a:buFontTx/>
              <a:buChar char="-"/>
            </a:pPr>
            <a:r>
              <a:rPr lang="nl-NL" sz="3800" dirty="0"/>
              <a:t>Lesafsluiting  </a:t>
            </a:r>
          </a:p>
          <a:p>
            <a:pPr marL="285750" indent="-285750">
              <a:buFontTx/>
              <a:buChar char="-"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2087969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A1939E2-D3A1-4748-9750-0DE521F5A0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Opfrissen les 3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FCB8F87-B5E8-4222-9190-2EADA8C9E1F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778711"/>
            <a:ext cx="5181600" cy="3398252"/>
          </a:xfrm>
        </p:spPr>
        <p:txBody>
          <a:bodyPr/>
          <a:lstStyle/>
          <a:p>
            <a:r>
              <a:rPr lang="nl-NL" dirty="0"/>
              <a:t>Nummer onder elkaar 1 t/m 10</a:t>
            </a:r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6672736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altLang="nl-NL" dirty="0">
                <a:latin typeface="+mn-lt"/>
              </a:rPr>
              <a:t>Uitzonderingen bij samenstellingen </a:t>
            </a:r>
            <a:endParaRPr lang="nl-NL" dirty="0">
              <a:latin typeface="+mn-lt"/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NL" sz="2000" dirty="0"/>
              <a:t>Bijzondere voorbepalingen: </a:t>
            </a:r>
          </a:p>
          <a:p>
            <a:pPr marL="0" indent="0">
              <a:buNone/>
            </a:pPr>
            <a:endParaRPr lang="nl-NL" sz="2000" dirty="0"/>
          </a:p>
          <a:p>
            <a:r>
              <a:rPr lang="nl-NL" sz="2000" dirty="0"/>
              <a:t>niet-</a:t>
            </a:r>
          </a:p>
          <a:p>
            <a:r>
              <a:rPr lang="nl-NL" sz="2000" dirty="0"/>
              <a:t>non-</a:t>
            </a:r>
          </a:p>
          <a:p>
            <a:r>
              <a:rPr lang="nl-NL" sz="2000" dirty="0"/>
              <a:t>bijna-</a:t>
            </a:r>
          </a:p>
          <a:p>
            <a:r>
              <a:rPr lang="nl-NL" sz="2000" dirty="0"/>
              <a:t>ex-</a:t>
            </a:r>
          </a:p>
          <a:p>
            <a:r>
              <a:rPr lang="nl-NL" sz="2000" dirty="0"/>
              <a:t>oud- (in de betekenis 'voormalig') </a:t>
            </a:r>
          </a:p>
          <a:p>
            <a:pPr marL="0" indent="0">
              <a:buNone/>
            </a:pPr>
            <a:endParaRPr lang="nl-NL" sz="2000" dirty="0"/>
          </a:p>
        </p:txBody>
      </p:sp>
    </p:spTree>
    <p:extLst>
      <p:ext uri="{BB962C8B-B14F-4D97-AF65-F5344CB8AC3E}">
        <p14:creationId xmlns:p14="http://schemas.microsoft.com/office/powerpoint/2010/main" val="2516972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altLang="nl-NL" dirty="0">
                <a:latin typeface="+mn-lt"/>
              </a:rPr>
              <a:t>Uitzonderingen bij samenstellingen </a:t>
            </a:r>
            <a:endParaRPr lang="nl-NL" dirty="0">
              <a:latin typeface="+mn-lt"/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nl-NL" sz="2000" dirty="0"/>
              <a:t>Bijzondere voor- of nabepaling werkverhouding:</a:t>
            </a:r>
          </a:p>
          <a:p>
            <a:pPr marL="0" indent="0">
              <a:buNone/>
            </a:pPr>
            <a:endParaRPr lang="nl-NL" sz="2000" dirty="0"/>
          </a:p>
          <a:p>
            <a:r>
              <a:rPr lang="nl-NL" sz="2000" dirty="0"/>
              <a:t>aspirant-</a:t>
            </a:r>
          </a:p>
          <a:p>
            <a:r>
              <a:rPr lang="nl-NL" sz="2000" dirty="0"/>
              <a:t>adjunct-</a:t>
            </a:r>
          </a:p>
          <a:p>
            <a:r>
              <a:rPr lang="nl-NL" sz="2000" dirty="0"/>
              <a:t>substituut-</a:t>
            </a:r>
          </a:p>
          <a:p>
            <a:r>
              <a:rPr lang="nl-NL" sz="2000" dirty="0"/>
              <a:t>chef-</a:t>
            </a:r>
          </a:p>
          <a:p>
            <a:r>
              <a:rPr lang="nl-NL" sz="2000" dirty="0"/>
              <a:t>kandidaat-</a:t>
            </a:r>
          </a:p>
          <a:p>
            <a:r>
              <a:rPr lang="nl-NL" sz="2000" dirty="0"/>
              <a:t>interim-</a:t>
            </a:r>
          </a:p>
          <a:p>
            <a:r>
              <a:rPr lang="nl-NL" sz="2000" dirty="0"/>
              <a:t>stagiair-</a:t>
            </a:r>
          </a:p>
          <a:p>
            <a:r>
              <a:rPr lang="nl-NL" sz="2000" dirty="0"/>
              <a:t>leerling-</a:t>
            </a:r>
          </a:p>
          <a:p>
            <a:r>
              <a:rPr lang="nl-NL" sz="2000" dirty="0"/>
              <a:t>assistent-</a:t>
            </a:r>
          </a:p>
          <a:p>
            <a:r>
              <a:rPr lang="nl-NL" sz="2000" dirty="0"/>
              <a:t>collega-</a:t>
            </a:r>
          </a:p>
          <a:p>
            <a:r>
              <a:rPr lang="nl-NL" sz="2000" dirty="0"/>
              <a:t>meester-</a:t>
            </a:r>
          </a:p>
          <a:p>
            <a:pPr marL="0" indent="0">
              <a:buNone/>
            </a:pPr>
            <a:endParaRPr lang="nl-NL" sz="2000" dirty="0"/>
          </a:p>
        </p:txBody>
      </p:sp>
    </p:spTree>
    <p:extLst>
      <p:ext uri="{BB962C8B-B14F-4D97-AF65-F5344CB8AC3E}">
        <p14:creationId xmlns:p14="http://schemas.microsoft.com/office/powerpoint/2010/main" val="16557388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altLang="nl-NL" dirty="0">
                <a:latin typeface="+mn-lt"/>
              </a:rPr>
              <a:t>Uitzonderingen bij samenstellingen </a:t>
            </a:r>
            <a:endParaRPr lang="nl-NL" dirty="0">
              <a:latin typeface="+mn-lt"/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nl-NL" sz="2000" dirty="0"/>
              <a:t>Voorbeelden:</a:t>
            </a:r>
          </a:p>
          <a:p>
            <a:pPr marL="0" indent="0">
              <a:buNone/>
            </a:pPr>
            <a:endParaRPr lang="nl-NL" sz="2000" dirty="0"/>
          </a:p>
          <a:p>
            <a:r>
              <a:rPr lang="nl-NL" sz="2000" dirty="0"/>
              <a:t>niet-gelovig </a:t>
            </a:r>
          </a:p>
          <a:p>
            <a:r>
              <a:rPr lang="nl-NL" sz="2000" dirty="0"/>
              <a:t>bijna-crisis </a:t>
            </a:r>
          </a:p>
          <a:p>
            <a:r>
              <a:rPr lang="nl-NL" sz="2000" dirty="0"/>
              <a:t>ex-collega </a:t>
            </a:r>
          </a:p>
          <a:p>
            <a:r>
              <a:rPr lang="nl-NL" sz="2000" dirty="0"/>
              <a:t>non-stop </a:t>
            </a:r>
          </a:p>
          <a:p>
            <a:r>
              <a:rPr lang="nl-NL" sz="2000" dirty="0"/>
              <a:t>adjunct-commissaris </a:t>
            </a:r>
          </a:p>
          <a:p>
            <a:r>
              <a:rPr lang="nl-NL" sz="2000" dirty="0"/>
              <a:t>aspirant-arts </a:t>
            </a:r>
          </a:p>
          <a:p>
            <a:r>
              <a:rPr lang="nl-NL" sz="2000" dirty="0"/>
              <a:t>chef-hervormer </a:t>
            </a:r>
          </a:p>
          <a:p>
            <a:r>
              <a:rPr lang="nl-NL" sz="2000" dirty="0"/>
              <a:t>kandidaat-lid </a:t>
            </a:r>
          </a:p>
          <a:p>
            <a:r>
              <a:rPr lang="nl-NL" sz="2000" dirty="0"/>
              <a:t>interim-premier</a:t>
            </a:r>
          </a:p>
          <a:p>
            <a:r>
              <a:rPr lang="nl-NL" sz="2000" dirty="0"/>
              <a:t>stagiair-officier </a:t>
            </a:r>
          </a:p>
        </p:txBody>
      </p:sp>
    </p:spTree>
    <p:extLst>
      <p:ext uri="{BB962C8B-B14F-4D97-AF65-F5344CB8AC3E}">
        <p14:creationId xmlns:p14="http://schemas.microsoft.com/office/powerpoint/2010/main" val="39560403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altLang="nl-NL" dirty="0">
                <a:latin typeface="+mn-lt"/>
              </a:rPr>
              <a:t>Uitzonderingen bij samenstellingen </a:t>
            </a:r>
            <a:endParaRPr lang="nl-NL" dirty="0">
              <a:latin typeface="+mn-lt"/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NL" sz="2000" dirty="0"/>
              <a:t>Zelfnoemfunctie (een woord dat zichzelf representeert):</a:t>
            </a:r>
          </a:p>
          <a:p>
            <a:pPr marL="0" indent="0">
              <a:buNone/>
            </a:pPr>
            <a:endParaRPr lang="nl-NL" sz="2000" dirty="0"/>
          </a:p>
          <a:p>
            <a:r>
              <a:rPr lang="nl-NL" sz="2000" dirty="0"/>
              <a:t>ik-roman</a:t>
            </a:r>
          </a:p>
          <a:p>
            <a:r>
              <a:rPr lang="nl-NL" sz="2000" dirty="0"/>
              <a:t>het-woord</a:t>
            </a:r>
          </a:p>
          <a:p>
            <a:r>
              <a:rPr lang="nl-NL" sz="2000" dirty="0"/>
              <a:t>jij-vorm </a:t>
            </a:r>
          </a:p>
        </p:txBody>
      </p:sp>
    </p:spTree>
    <p:extLst>
      <p:ext uri="{BB962C8B-B14F-4D97-AF65-F5344CB8AC3E}">
        <p14:creationId xmlns:p14="http://schemas.microsoft.com/office/powerpoint/2010/main" val="10575502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altLang="nl-NL" dirty="0">
                <a:latin typeface="+mn-lt"/>
              </a:rPr>
              <a:t>Aaneenschrijven telwoorden</a:t>
            </a:r>
            <a:endParaRPr lang="nl-NL" dirty="0">
              <a:latin typeface="+mn-lt"/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38200" y="2186159"/>
            <a:ext cx="9416143" cy="4230683"/>
          </a:xfrm>
        </p:spPr>
        <p:txBody>
          <a:bodyPr/>
          <a:lstStyle/>
          <a:p>
            <a:pPr marL="0" indent="0">
              <a:lnSpc>
                <a:spcPct val="100000"/>
              </a:lnSpc>
              <a:buNone/>
            </a:pPr>
            <a:r>
              <a:rPr lang="nl-NL" altLang="nl-NL" sz="2000" dirty="0"/>
              <a:t>Schrijf het gehele woord aan elkaar vast, maar met een spatie na het woord </a:t>
            </a:r>
            <a:r>
              <a:rPr lang="nl-NL" altLang="nl-NL" sz="2000" u="sng" dirty="0"/>
              <a:t>duizend</a:t>
            </a:r>
            <a:r>
              <a:rPr lang="nl-NL" altLang="nl-NL" sz="2000" dirty="0"/>
              <a:t> en voor en na het woord </a:t>
            </a:r>
            <a:r>
              <a:rPr lang="nl-NL" altLang="nl-NL" sz="2000" u="sng" dirty="0"/>
              <a:t>miljoen</a:t>
            </a:r>
            <a:r>
              <a:rPr lang="nl-NL" altLang="nl-NL" sz="2000" dirty="0"/>
              <a:t>, </a:t>
            </a:r>
            <a:r>
              <a:rPr lang="nl-NL" altLang="nl-NL" sz="2000" u="sng" dirty="0"/>
              <a:t>miljard</a:t>
            </a:r>
            <a:r>
              <a:rPr lang="nl-NL" altLang="nl-NL" sz="2000" dirty="0"/>
              <a:t> of </a:t>
            </a:r>
            <a:r>
              <a:rPr lang="nl-NL" altLang="nl-NL" sz="2000" u="sng" dirty="0"/>
              <a:t>hoger</a:t>
            </a:r>
            <a:r>
              <a:rPr lang="nl-NL" altLang="nl-NL" sz="2000" dirty="0"/>
              <a:t>:</a:t>
            </a:r>
          </a:p>
          <a:p>
            <a:pPr>
              <a:lnSpc>
                <a:spcPct val="100000"/>
              </a:lnSpc>
            </a:pPr>
            <a:endParaRPr lang="nl-NL" altLang="nl-NL" sz="2000" dirty="0"/>
          </a:p>
          <a:p>
            <a:pPr>
              <a:lnSpc>
                <a:spcPct val="100000"/>
              </a:lnSpc>
            </a:pPr>
            <a:r>
              <a:rPr lang="nl-NL" altLang="nl-NL" sz="2000" dirty="0"/>
              <a:t>driehonderddertig</a:t>
            </a:r>
          </a:p>
          <a:p>
            <a:pPr>
              <a:lnSpc>
                <a:spcPct val="100000"/>
              </a:lnSpc>
            </a:pPr>
            <a:r>
              <a:rPr lang="nl-NL" altLang="nl-NL" sz="2000" dirty="0"/>
              <a:t>drieduizend driehonderd</a:t>
            </a:r>
          </a:p>
          <a:p>
            <a:pPr>
              <a:lnSpc>
                <a:spcPct val="100000"/>
              </a:lnSpc>
            </a:pPr>
            <a:r>
              <a:rPr lang="nl-NL" altLang="nl-NL" sz="2000" dirty="0"/>
              <a:t>drieëndertig miljoen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662470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altLang="nl-NL" dirty="0">
                <a:latin typeface="+mn-lt"/>
              </a:rPr>
              <a:t>Aaneenschrijven breuken</a:t>
            </a:r>
            <a:endParaRPr lang="nl-NL" dirty="0">
              <a:latin typeface="+mn-lt"/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38200" y="2186160"/>
            <a:ext cx="9209314" cy="4181984"/>
          </a:xfrm>
        </p:spPr>
        <p:txBody>
          <a:bodyPr>
            <a:normAutofit fontScale="925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nl-NL" sz="2200" dirty="0"/>
              <a:t>De teller en de noemer van een breuk worden als woordgroep los geschreven:</a:t>
            </a:r>
          </a:p>
          <a:p>
            <a:pPr>
              <a:lnSpc>
                <a:spcPct val="120000"/>
              </a:lnSpc>
            </a:pPr>
            <a:r>
              <a:rPr lang="nl-NL" sz="2200" dirty="0"/>
              <a:t>twee derde van de bevolking</a:t>
            </a:r>
          </a:p>
          <a:p>
            <a:pPr>
              <a:lnSpc>
                <a:spcPct val="120000"/>
              </a:lnSpc>
            </a:pPr>
            <a:r>
              <a:rPr lang="nl-NL" sz="2200" dirty="0"/>
              <a:t>een zesde van deze taart</a:t>
            </a:r>
          </a:p>
          <a:p>
            <a:pPr>
              <a:lnSpc>
                <a:spcPct val="120000"/>
              </a:lnSpc>
            </a:pPr>
            <a:r>
              <a:rPr lang="nl-NL" sz="2200" dirty="0"/>
              <a:t>uitzondering: driekwart</a:t>
            </a:r>
          </a:p>
          <a:p>
            <a:pPr marL="0" indent="0">
              <a:lnSpc>
                <a:spcPct val="120000"/>
              </a:lnSpc>
              <a:buNone/>
            </a:pPr>
            <a:endParaRPr lang="nl-NL" sz="2200" dirty="0"/>
          </a:p>
          <a:p>
            <a:pPr marL="0" indent="0">
              <a:lnSpc>
                <a:spcPct val="120000"/>
              </a:lnSpc>
              <a:buNone/>
            </a:pPr>
            <a:r>
              <a:rPr lang="nl-NL" sz="2200" dirty="0"/>
              <a:t>In een samenstelling worden teller en noemer aan elkaar vast geschreven:</a:t>
            </a:r>
          </a:p>
          <a:p>
            <a:pPr>
              <a:lnSpc>
                <a:spcPct val="120000"/>
              </a:lnSpc>
            </a:pPr>
            <a:r>
              <a:rPr lang="nl-NL" sz="2200" dirty="0"/>
              <a:t>een tweederdemeerderheid</a:t>
            </a:r>
          </a:p>
          <a:p>
            <a:pPr>
              <a:lnSpc>
                <a:spcPct val="120000"/>
              </a:lnSpc>
            </a:pPr>
            <a:r>
              <a:rPr lang="nl-NL" sz="2200" dirty="0"/>
              <a:t>een </a:t>
            </a:r>
            <a:r>
              <a:rPr lang="nl-NL" sz="2200" dirty="0" err="1"/>
              <a:t>vijfachtstemaat</a:t>
            </a:r>
            <a:endParaRPr lang="nl-NL" sz="2200" dirty="0"/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0044146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Franklin Gothic">
      <a:majorFont>
        <a:latin typeface="Franklin Gothic Medium" panose="020B0603020102020204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495</Words>
  <Application>Microsoft Office PowerPoint</Application>
  <PresentationFormat>Breedbeeld</PresentationFormat>
  <Paragraphs>124</Paragraphs>
  <Slides>17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5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17</vt:i4>
      </vt:variant>
    </vt:vector>
  </HeadingPairs>
  <TitlesOfParts>
    <vt:vector size="23" baseType="lpstr">
      <vt:lpstr>Arial</vt:lpstr>
      <vt:lpstr>Franklin Gothic Book</vt:lpstr>
      <vt:lpstr>Franklin Gothic Demi</vt:lpstr>
      <vt:lpstr>Franklin Gothic Medium</vt:lpstr>
      <vt:lpstr>Wingdings</vt:lpstr>
      <vt:lpstr>Office Theme</vt:lpstr>
      <vt:lpstr>Spelling algemeen</vt:lpstr>
      <vt:lpstr>PowerPoint-presentatie</vt:lpstr>
      <vt:lpstr>Opfrissen les 3 </vt:lpstr>
      <vt:lpstr>Uitzonderingen bij samenstellingen </vt:lpstr>
      <vt:lpstr>Uitzonderingen bij samenstellingen </vt:lpstr>
      <vt:lpstr>Uitzonderingen bij samenstellingen </vt:lpstr>
      <vt:lpstr>Uitzonderingen bij samenstellingen </vt:lpstr>
      <vt:lpstr>Aaneenschrijven telwoorden</vt:lpstr>
      <vt:lpstr>Aaneenschrijven breuken</vt:lpstr>
      <vt:lpstr>Hoofdletters</vt:lpstr>
      <vt:lpstr>Kleine letters</vt:lpstr>
      <vt:lpstr>Hoofdletters en punten in afkortingen</vt:lpstr>
      <vt:lpstr>Bezitsvorm</vt:lpstr>
      <vt:lpstr>Diagnostische toets les 3 en 4</vt:lpstr>
      <vt:lpstr>Feedbackmoment </vt:lpstr>
      <vt:lpstr>Lesafsluiting </vt:lpstr>
      <vt:lpstr>Spelling algemeen</vt:lpstr>
    </vt:vector>
  </TitlesOfParts>
  <Company>Hogeschool Rotterdam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Bok, D.</dc:creator>
  <cp:lastModifiedBy>Ilse Kloet (0925310)</cp:lastModifiedBy>
  <cp:revision>41</cp:revision>
  <dcterms:created xsi:type="dcterms:W3CDTF">2016-01-29T14:04:02Z</dcterms:created>
  <dcterms:modified xsi:type="dcterms:W3CDTF">2019-09-29T18:47:20Z</dcterms:modified>
</cp:coreProperties>
</file>